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71" r:id="rId14"/>
    <p:sldId id="268" r:id="rId15"/>
    <p:sldId id="269" r:id="rId16"/>
    <p:sldId id="270" r:id="rId17"/>
    <p:sldId id="272" r:id="rId18"/>
    <p:sldId id="273" r:id="rId19"/>
    <p:sldId id="274" r:id="rId20"/>
    <p:sldId id="283" r:id="rId21"/>
    <p:sldId id="275" r:id="rId22"/>
    <p:sldId id="277" r:id="rId23"/>
    <p:sldId id="278" r:id="rId24"/>
    <p:sldId id="281" r:id="rId25"/>
    <p:sldId id="282" r:id="rId26"/>
    <p:sldId id="285" r:id="rId27"/>
    <p:sldId id="280" r:id="rId28"/>
    <p:sldId id="284" r:id="rId29"/>
    <p:sldId id="286" r:id="rId3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9AF"/>
    <a:srgbClr val="C9B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/>
    <p:restoredTop sz="94694"/>
  </p:normalViewPr>
  <p:slideViewPr>
    <p:cSldViewPr snapToGrid="0">
      <p:cViewPr varScale="1">
        <p:scale>
          <a:sx n="93" d="100"/>
          <a:sy n="93" d="100"/>
        </p:scale>
        <p:origin x="1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1A477-9E40-52D2-F674-5088D2C00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90465-D262-1C6E-1A66-D25B30900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6F05-4CED-3C6C-2CB9-8FCCEE6D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2B739-2481-0BAC-8261-21C234F2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BAAD9-6E26-3B17-8D7D-8D8B5E0A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964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0811-19A8-2A68-18D2-6DA25E93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C4BFA-1137-7BAF-4DC3-A1DE5C9ED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84BF-21A2-4802-348A-54449FFA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B5523-6B72-F643-649A-A228A041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B648-8488-E97A-93B1-A8799CB8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36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927E7-2F9E-20F9-45FE-EA1AE29E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A2210-B7E4-2866-DCCE-8C9CFE207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EABE0-C437-60C6-C9AF-C540609B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62AD9-F586-8FDF-D34E-821BF9F6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0009-6B61-6CA7-CE6D-5CDE2D34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682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DAEB-8C2F-2A3F-7B71-B50CB3B6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648AC-A016-EC32-70B1-E0D31024F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A3CBC-5155-2298-3565-5BB28BDA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FD47-5C11-FB9D-28B1-EFFB3F11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DD0B-C8CB-E4EA-74C5-89AB09AA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483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8A81-8676-B62E-C772-DD61A743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026A-29CE-ACBE-C765-A0A82A4DF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BAB6F-41F4-984E-0481-23F01A2D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715A-42D2-1A2F-883B-8CA23FCF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A17D-976E-6748-9C1D-B4E49867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200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CD4A-DA57-A23B-660D-50482F13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175B3-34A6-3A6B-2803-A0306AFF9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2B955-ABE8-F7C6-DE71-3C6CDDF79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ADC80-2489-92D3-EF40-3B38B27D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C236C-F58C-1593-A9BD-ABAFD927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B1ACB-8667-2065-64D4-E77B52B5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703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021-37E6-1459-8064-44FAAC88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2992F-AFC5-139D-B3F7-A0D16751E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2248D-FCD5-77F4-16F2-64A7336E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032CF-FAFB-986C-3AC3-BF1AC90A4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0A1F1-860B-1A3C-F392-89BEBC739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AE8436-3F03-00BF-6A87-9E817494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06F986-0BB4-DD49-E8DA-B6FC0AAB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9E08D-18E0-134E-087B-A0BA1E33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8017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FC4D-BF8D-46FE-D0DE-B1FE128E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992C0-CB69-0934-CE54-EC478CF3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9BC30-31BB-6934-4C8E-D593A2F6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5958B-8ABE-E8FB-BF7E-ADB3027B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420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D15A2-3426-B266-A962-591C0623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79850-E303-7964-1F9A-62A2DCFF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79EAE-1E88-0537-BB36-DBC7E985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91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33E4-B4DA-AA1E-5CA5-DBD95EE01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9C1-31D1-6376-9707-B69473ED6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7B355-2B95-5B91-BE8F-0A5ED382D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A1036-E33F-64BA-975D-B37F5AE4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F732B-1466-6A5D-9954-95B32CD6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08AE6-74A2-BA28-3E72-E0763F99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001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506-0C9B-B149-BA88-4CDF7A20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268C6-2D64-67CB-4628-96A50A59C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46FD7-3801-7962-ECC2-051F34E60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CAFDF-AC92-4341-5573-2E43FC2F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27EA1-4947-B44F-874C-473CB975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3BB54-BEAD-3B67-FA23-73414F57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094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B4255-3F04-8D19-CB9F-A389BD5B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AC2A7-1B75-9EBA-C08C-B37019BE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DF92E-AFAF-7FA0-AD72-91AA98D73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51CF7-82C4-B547-BE74-D3FDA5196629}" type="datetimeFigureOut">
              <a:rPr lang="en-CH" smtClean="0"/>
              <a:t>09/20/2023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B0FFB-9457-6C74-6555-40BA73667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9157A-EED1-B54A-9FFE-F8B27C210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880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xc-apps.bd.esri.com/space/satellite-explor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lucaNicola/satellite-explore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oxc-apps.bd.esri.com/space/satellite-explor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alucanicola.github.io/happy-moments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torymaps.arcgis.com/stories/46eafe55d96b43de97fbdd2dc6b6b43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www.visualcinnamon.com/portfolio/map-norway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eoxc-apps4.bd.esri.com/five-deeps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ralucanicola.github.io/ski-resort-map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eoxc-apps4.bd.esri.com/ocean-explorer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eoxc-apps4.bd.esri.com/geology-darmstadt/" TargetMode="Externa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alucanicola.github.io/JSAPI_demos/carbon-dioxide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cWZrt8OAxRw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alucanicola.github.io/JSAPI_demos/winter-landscap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torymaps.arcgis.com/stories/8692e3a5c1c049ae8727e4a218eac928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formationisbeautifulawards.com/showcase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hyperlink" Target="https://neal.fun/space-elevat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wworld-preview-0521.dev.60fps.fr/es-es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pittsburgh-steps.samlearne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uljimenez.info/docs/digital-brain" TargetMode="External"/><Relationship Id="rId2" Type="http://schemas.openxmlformats.org/officeDocument/2006/relationships/hyperlink" Target="https://fabacademy.org/2021/labs/waag/students/nadieh-bremer/blog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ggieappleton.com/bas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lucaNicola/hslu-presentations/tree/hslu-202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eoxc-demox.maps.arcgis.com/apps/instant/filtergallery/index.html?appid=2833a9ccc8e648bc9bb8383c00694ac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circle&#10;&#10;Description automatically generated">
            <a:extLst>
              <a:ext uri="{FF2B5EF4-FFF2-40B4-BE49-F238E27FC236}">
                <a16:creationId xmlns:a16="http://schemas.microsoft.com/office/drawing/2014/main" id="{235AB4A7-2482-6C41-C0E8-F267A8530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" b="2136"/>
          <a:stretch/>
        </p:blipFill>
        <p:spPr>
          <a:xfrm>
            <a:off x="1705253" y="347271"/>
            <a:ext cx="8563212" cy="4815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662F3-E730-0D23-61D0-F0223913BBDF}"/>
              </a:ext>
            </a:extLst>
          </p:cNvPr>
          <p:cNvSpPr txBox="1"/>
          <p:nvPr/>
        </p:nvSpPr>
        <p:spPr>
          <a:xfrm>
            <a:off x="1524" y="5510456"/>
            <a:ext cx="1219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Raluca Nicola – Web </a:t>
            </a:r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Cartographer</a:t>
            </a:r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at Esri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F802D-6B38-E5B3-5567-52BE08730466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C9B2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Digital Ideation, Hochschule Luzern – September 2</a:t>
            </a:r>
            <a:r>
              <a:rPr lang="de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0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, 202</a:t>
            </a:r>
            <a:r>
              <a:rPr lang="de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4928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Develop, test and share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FD0B96-7A5F-6AF8-5AAE-588F98ED085B}"/>
              </a:ext>
            </a:extLst>
          </p:cNvPr>
          <p:cNvSpPr txBox="1"/>
          <p:nvPr/>
        </p:nvSpPr>
        <p:spPr>
          <a:xfrm>
            <a:off x="2060489" y="1939326"/>
            <a:ext cx="76889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code,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🍫,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test, test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some more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🍫,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code</a:t>
            </a:r>
          </a:p>
          <a:p>
            <a:pPr algn="ctr" fontAlgn="base"/>
            <a:b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</a:b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show app to my colleagues and get feedback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🍭,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</a:t>
            </a:r>
          </a:p>
          <a:p>
            <a:pPr algn="ctr" fontAlgn="base"/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some more feedback</a:t>
            </a:r>
          </a:p>
          <a:p>
            <a:pPr algn="ctr" fontAlgn="base"/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ome more code</a:t>
            </a:r>
          </a:p>
          <a:p>
            <a:pPr algn="ctr" fontAlgn="base"/>
            <a:b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</a:b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deploy, write blog post and share with everyone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🎉 🎊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AB9F33F-1A06-0626-A894-D62C116492EC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240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Space - 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D9DFE-2B94-8994-926A-77D6D7B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86" y="980584"/>
            <a:ext cx="10212457" cy="5338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9D053-6D1D-AE71-CDB6-2EE420D80CD8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geoxc-apps.bd.esri.com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/space/satellite-explorer/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5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25F8D-8587-EA23-55B5-C99E50C7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162" y="939112"/>
            <a:ext cx="4727802" cy="47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–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FB327-F04F-904E-0458-58B624CF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4" y="1445716"/>
            <a:ext cx="5677929" cy="360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FDFAD-EE14-A5B0-B989-04EC6ADF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68" y="1445716"/>
            <a:ext cx="5633713" cy="43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7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A3FA75-A633-6C3B-2C14-E833C74B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96" y="1200536"/>
            <a:ext cx="9508525" cy="53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8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25165-DC65-B40E-973A-86BFF38121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423" y="2368912"/>
            <a:ext cx="7772400" cy="4307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70AE3-B547-C531-63B1-D4EF67DDBE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378" y="1334530"/>
            <a:ext cx="3950043" cy="52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7DB8E-21BE-0FC2-BC5F-9324CBE586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726" y="2211070"/>
            <a:ext cx="5744209" cy="3571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85BB2-8683-8D52-2A54-7C89159D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167517"/>
            <a:ext cx="5744208" cy="35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0B901-3259-DE3A-5FFE-3768E388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875184"/>
            <a:ext cx="10704890" cy="55367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F3CF3-F425-FFB3-4FBF-FD14912B55BA}"/>
              </a:ext>
            </a:extLst>
          </p:cNvPr>
          <p:cNvSpPr/>
          <p:nvPr/>
        </p:nvSpPr>
        <p:spPr>
          <a:xfrm>
            <a:off x="2839453" y="5250438"/>
            <a:ext cx="1203158" cy="105878"/>
          </a:xfrm>
          <a:prstGeom prst="rect">
            <a:avLst/>
          </a:prstGeom>
          <a:noFill/>
          <a:ln>
            <a:solidFill>
              <a:srgbClr val="BC89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47223-1503-288B-8E6C-08B50F96A47C}"/>
              </a:ext>
            </a:extLst>
          </p:cNvPr>
          <p:cNvSpPr/>
          <p:nvPr/>
        </p:nvSpPr>
        <p:spPr>
          <a:xfrm>
            <a:off x="2839453" y="5932227"/>
            <a:ext cx="1203158" cy="242235"/>
          </a:xfrm>
          <a:prstGeom prst="rect">
            <a:avLst/>
          </a:prstGeom>
          <a:noFill/>
          <a:ln>
            <a:solidFill>
              <a:srgbClr val="BC89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026ED-4EC6-74AC-2792-C7B7EB1E7A42}"/>
              </a:ext>
            </a:extLst>
          </p:cNvPr>
          <p:cNvSpPr txBox="1"/>
          <p:nvPr/>
        </p:nvSpPr>
        <p:spPr>
          <a:xfrm>
            <a:off x="893986" y="6319192"/>
            <a:ext cx="9589683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1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D9DFE-2B94-8994-926A-77D6D7B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86" y="980584"/>
            <a:ext cx="10212457" cy="5338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9D053-6D1D-AE71-CDB6-2EE420D80CD8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geoxc-apps.bd.esri.com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/space/satellite-explorer/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4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 happiness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2FB-EF8D-C648-974A-A6528FFA266C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https://ralucanicola.github.io/happy-moments/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ECDD7-A684-DDD3-51FA-CC039AF1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22" y="1059109"/>
            <a:ext cx="9514701" cy="5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08776-3700-79FF-A77B-02ACE1B3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681" y="1650655"/>
            <a:ext cx="8771773" cy="3797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ADD0B7-F7A9-5641-746A-BD22523143DE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A3621-1F7F-EA7D-894B-CC426A1D11BD}"/>
              </a:ext>
            </a:extLst>
          </p:cNvPr>
          <p:cNvSpPr txBox="1"/>
          <p:nvPr/>
        </p:nvSpPr>
        <p:spPr>
          <a:xfrm>
            <a:off x="355256" y="1324504"/>
            <a:ext cx="283278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Bachelor in Geography</a:t>
            </a:r>
            <a:r>
              <a:rPr lang="en-GB" sz="1600" i="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, 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University of Bucharest</a:t>
            </a:r>
          </a:p>
          <a:p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Erasmus exchange, 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Lille Technical University</a:t>
            </a:r>
            <a:endParaRPr lang="en-GB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GB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International Master of Cartography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 </a:t>
            </a:r>
          </a:p>
          <a:p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Technical Universities of Munich</a:t>
            </a:r>
            <a:r>
              <a:rPr lang="en-GB" sz="16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, Vienna and Dresden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endParaRPr lang="en-GB" sz="160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GIS Internship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Swiss National Park</a:t>
            </a:r>
            <a:endParaRPr lang="en-GB" sz="16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endParaRPr lang="en-GB" sz="1600" b="1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Teaching Assistant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 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Cartography Institute ETH Zurich</a:t>
            </a:r>
          </a:p>
          <a:p>
            <a:endParaRPr lang="en-GB" sz="1600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Cartographer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Esri R&amp;D </a:t>
            </a:r>
            <a:r>
              <a:rPr lang="en-GB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Center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 Zurich</a:t>
            </a:r>
            <a:endParaRPr lang="en-GB" sz="1600" i="0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52545-0918-20BC-6368-6EFCA03123E3}"/>
              </a:ext>
            </a:extLst>
          </p:cNvPr>
          <p:cNvSpPr/>
          <p:nvPr/>
        </p:nvSpPr>
        <p:spPr>
          <a:xfrm>
            <a:off x="0" y="0"/>
            <a:ext cx="194618" cy="6858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726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Personal maps - hiking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2FB-EF8D-C648-974A-A6528FFA266C}"/>
              </a:ext>
            </a:extLst>
          </p:cNvPr>
          <p:cNvSpPr txBox="1"/>
          <p:nvPr/>
        </p:nvSpPr>
        <p:spPr>
          <a:xfrm>
            <a:off x="113885" y="4808908"/>
            <a:ext cx="7489933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https://storymaps.arcgis.com/stories/46eafe55d96b43de97fbdd2dc6b6b433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83BD2-575B-D6C5-2F75-238CFD568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1" y="1057492"/>
            <a:ext cx="6959823" cy="3757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BA2A49-2388-45CF-9067-4566B98D498B}"/>
              </a:ext>
            </a:extLst>
          </p:cNvPr>
          <p:cNvSpPr txBox="1"/>
          <p:nvPr/>
        </p:nvSpPr>
        <p:spPr>
          <a:xfrm>
            <a:off x="6672648" y="64014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https://www.visualcinnamon.com/portfolio/map-norway/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840F6B-30EE-DC94-740B-FA5F35DAF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978" y="3739428"/>
            <a:ext cx="4328137" cy="26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03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Discovery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FCDE-DFE5-5EAF-A9D6-2BFEC5FA45BB}"/>
              </a:ext>
            </a:extLst>
          </p:cNvPr>
          <p:cNvSpPr txBox="1"/>
          <p:nvPr/>
        </p:nvSpPr>
        <p:spPr>
          <a:xfrm>
            <a:off x="0" y="6386076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https://geoxc-apps4.bd.esri.com/five-deeps/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762EB-143F-FD52-939C-38DFB214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1" y="935676"/>
            <a:ext cx="10583918" cy="54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10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Games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934B0-D9D1-374A-8D49-ABE4870B3506}"/>
              </a:ext>
            </a:extLst>
          </p:cNvPr>
          <p:cNvSpPr txBox="1"/>
          <p:nvPr/>
        </p:nvSpPr>
        <p:spPr>
          <a:xfrm>
            <a:off x="0" y="6386076"/>
            <a:ext cx="6096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ralucanicola.github.io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/ski-resort-map/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D4574-E592-6C14-0C77-AAD76251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1" y="3428999"/>
            <a:ext cx="5775599" cy="3070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8FEEED-CF1F-7888-2C84-785A24972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400" y="155496"/>
            <a:ext cx="5612977" cy="3350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EE400-985D-F0AB-5590-E60DE0E1B96E}"/>
              </a:ext>
            </a:extLst>
          </p:cNvPr>
          <p:cNvSpPr txBox="1"/>
          <p:nvPr/>
        </p:nvSpPr>
        <p:spPr>
          <a:xfrm>
            <a:off x="5933377" y="3449542"/>
            <a:ext cx="6096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</a:rPr>
              <a:t>Work In Progress…</a:t>
            </a:r>
          </a:p>
        </p:txBody>
      </p:sp>
    </p:spTree>
    <p:extLst>
      <p:ext uri="{BB962C8B-B14F-4D97-AF65-F5344CB8AC3E}">
        <p14:creationId xmlns:p14="http://schemas.microsoft.com/office/powerpoint/2010/main" val="59702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Scientific data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8C96E-E389-554F-771B-B9D9E498E28A}"/>
              </a:ext>
            </a:extLst>
          </p:cNvPr>
          <p:cNvSpPr txBox="1"/>
          <p:nvPr/>
        </p:nvSpPr>
        <p:spPr>
          <a:xfrm>
            <a:off x="-1" y="6386076"/>
            <a:ext cx="6304837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https://geoxc-apps4.bd.esri.com/ocean-explorer/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8C6F8-295C-4BBD-CA71-6ACD42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2094"/>
            <a:ext cx="6304837" cy="3543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FFF6F-CED6-57FD-6791-4133784D1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896" y="81493"/>
            <a:ext cx="5791200" cy="3227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20F0B-C874-ACA6-E3A7-DB89FF93D7F5}"/>
              </a:ext>
            </a:extLst>
          </p:cNvPr>
          <p:cNvSpPr txBox="1"/>
          <p:nvPr/>
        </p:nvSpPr>
        <p:spPr>
          <a:xfrm>
            <a:off x="6334896" y="3313458"/>
            <a:ext cx="57912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https://geoxc-apps4.bd.esri.com/geology-darmstadt/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79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Scientific data – part II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8C96E-E389-554F-771B-B9D9E498E28A}"/>
              </a:ext>
            </a:extLst>
          </p:cNvPr>
          <p:cNvSpPr txBox="1"/>
          <p:nvPr/>
        </p:nvSpPr>
        <p:spPr>
          <a:xfrm>
            <a:off x="-1" y="6386076"/>
            <a:ext cx="12192001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https://ralucanicola.github.io/JSAPI_demos/carbon-dioxide/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67CD-EA1D-569D-495B-CCD66136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19" y="1037931"/>
            <a:ext cx="9720649" cy="53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6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Maps and music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8C96E-E389-554F-771B-B9D9E498E28A}"/>
              </a:ext>
            </a:extLst>
          </p:cNvPr>
          <p:cNvSpPr txBox="1"/>
          <p:nvPr/>
        </p:nvSpPr>
        <p:spPr>
          <a:xfrm>
            <a:off x="2833815" y="6085081"/>
            <a:ext cx="6304837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https://www.youtube.com/watch?v=cWZrt8OAxRw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B4AA-F278-273F-08AC-7148C508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27" y="1013758"/>
            <a:ext cx="9349946" cy="507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DDA599-38F6-0FB2-2D96-53FAA316F6B4}"/>
              </a:ext>
            </a:extLst>
          </p:cNvPr>
          <p:cNvSpPr txBox="1"/>
          <p:nvPr/>
        </p:nvSpPr>
        <p:spPr>
          <a:xfrm>
            <a:off x="3122141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https://ralucanicola.github.io/JSAPI_demos/winter-landscape/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2970969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Map styles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DA599-38F6-0FB2-2D96-53FAA316F6B4}"/>
              </a:ext>
            </a:extLst>
          </p:cNvPr>
          <p:cNvSpPr txBox="1"/>
          <p:nvPr/>
        </p:nvSpPr>
        <p:spPr>
          <a:xfrm>
            <a:off x="2323070" y="6030096"/>
            <a:ext cx="8048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https://storymaps.arcgis.com/stories/8692e3a5c1c049ae8727e4a218eac928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  <a:latin typeface="Avenir Book" panose="02000503020000020003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FC0BF-BBBF-88AA-38D5-385E8D65B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599"/>
            <a:ext cx="12192000" cy="49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AB9E95-4473-FC9B-6528-04458A7EE566}"/>
              </a:ext>
            </a:extLst>
          </p:cNvPr>
          <p:cNvSpPr txBox="1"/>
          <p:nvPr/>
        </p:nvSpPr>
        <p:spPr>
          <a:xfrm>
            <a:off x="1441622" y="3304057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https://neal.fun/space-elevator/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F3F48-3BAD-E86D-AA06-DA87356ED370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Some more inspiration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72AA3-43E3-D6BE-446E-ADD41ACA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30" y="962542"/>
            <a:ext cx="3882543" cy="2206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6C8F5E-7FBF-94E9-6BB7-885A1B81E623}"/>
              </a:ext>
            </a:extLst>
          </p:cNvPr>
          <p:cNvSpPr txBox="1"/>
          <p:nvPr/>
        </p:nvSpPr>
        <p:spPr>
          <a:xfrm>
            <a:off x="6301946" y="3304058"/>
            <a:ext cx="4102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https://pittsburgh-steps.samlearner.com/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78A7B6-DC3B-B1B7-43B9-F4F0BF46B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456" y="889169"/>
            <a:ext cx="4102443" cy="2274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D1B330-2781-ACAC-98DF-BDBD7370A157}"/>
              </a:ext>
            </a:extLst>
          </p:cNvPr>
          <p:cNvSpPr txBox="1"/>
          <p:nvPr/>
        </p:nvSpPr>
        <p:spPr>
          <a:xfrm>
            <a:off x="1068398" y="6329001"/>
            <a:ext cx="4473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https://newworld-preview-0521.dev.60fps.fr/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1910AF-055C-0F84-2D53-1794DB770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398" y="3808028"/>
            <a:ext cx="4473146" cy="2520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5D8272-0A83-110B-7BC7-3385CC9CDBE1}"/>
              </a:ext>
            </a:extLst>
          </p:cNvPr>
          <p:cNvSpPr txBox="1"/>
          <p:nvPr/>
        </p:nvSpPr>
        <p:spPr>
          <a:xfrm>
            <a:off x="6021859" y="47428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https://www.informationisbeautifulawards.com/showcase</a:t>
            </a:r>
            <a:endParaRPr lang="LID409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56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1F3F48-3BAD-E86D-AA06-DA87356ED370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Digital brain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CC27D7-A2C4-0820-4AE7-7121218C1621}"/>
              </a:ext>
            </a:extLst>
          </p:cNvPr>
          <p:cNvSpPr txBox="1"/>
          <p:nvPr/>
        </p:nvSpPr>
        <p:spPr>
          <a:xfrm>
            <a:off x="923358" y="2549020"/>
            <a:ext cx="1104694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panose="02000503020000020003"/>
              </a:rPr>
              <a:t>Idea - keep a blog of your project and what you’re learning</a:t>
            </a:r>
          </a:p>
          <a:p>
            <a:pPr algn="ctr"/>
            <a:endParaRPr lang="en-US" sz="2400" dirty="0">
              <a:latin typeface="Avenir Book" panose="02000503020000020003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</a:rPr>
              <a:t>Examples: </a:t>
            </a:r>
          </a:p>
          <a:p>
            <a:pPr marL="285750" indent="-285750">
              <a:buFontTx/>
              <a:buChar char="-"/>
            </a:pPr>
            <a:r>
              <a:rPr lang="LID4096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https://fabacademy.org/2021/labs/waag/students/nadieh-bremer/blog/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https://www.rauljimenez.info/docs/digital-brain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  <a:p>
            <a:pPr marL="285750" indent="-285750">
              <a:buFontTx/>
              <a:buChar char="-"/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https://maggieappleton.com/basb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</a:rPr>
              <a:t> (building a second brain)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  <a:p>
            <a:pPr marL="285750" indent="-285750">
              <a:buFontTx/>
              <a:buChar char="-"/>
            </a:pPr>
            <a:endParaRPr lang="LID4096" sz="1600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3429838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1F3F48-3BAD-E86D-AA06-DA87356ED370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Link to this presentation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61910-A7A4-DDFF-56E3-C4EA99AD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783" y="921509"/>
            <a:ext cx="5290160" cy="529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FBBA2-D2BB-CB52-7D75-3775A17E9A71}"/>
              </a:ext>
            </a:extLst>
          </p:cNvPr>
          <p:cNvSpPr txBox="1"/>
          <p:nvPr/>
        </p:nvSpPr>
        <p:spPr>
          <a:xfrm>
            <a:off x="0" y="6211669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https://github.com/RalucaNicola/hslu-presentations/tree/hslu-2023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7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My daily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9CD34-041C-9953-EBCE-A56C19A93D49}"/>
              </a:ext>
            </a:extLst>
          </p:cNvPr>
          <p:cNvSpPr txBox="1"/>
          <p:nvPr/>
        </p:nvSpPr>
        <p:spPr>
          <a:xfrm>
            <a:off x="230178" y="2020922"/>
            <a:ext cx="3954309" cy="226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Build custom web mapping prototypes and demos as part of the </a:t>
            </a:r>
            <a:r>
              <a:rPr lang="en-GB" sz="2400" dirty="0">
                <a:solidFill>
                  <a:srgbClr val="BC89AF"/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Prototype Lab</a:t>
            </a:r>
            <a:r>
              <a:rPr lang="en-GB" sz="2400" dirty="0">
                <a:solidFill>
                  <a:srgbClr val="BC89AF"/>
                </a:solidFill>
                <a:latin typeface="Avenir Book" panose="02000503020000020003" pitchFamily="2" charset="0"/>
              </a:rPr>
              <a:t>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team</a:t>
            </a:r>
            <a:endParaRPr lang="en-GB" sz="2400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>
            <a:off x="-36886" y="0"/>
            <a:ext cx="169694" cy="6869671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AA7EC-7FBE-B1A6-B591-0A8E9BF3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3" y="1715203"/>
            <a:ext cx="7772400" cy="4412360"/>
          </a:xfrm>
          <a:prstGeom prst="rect">
            <a:avLst/>
          </a:prstGeom>
        </p:spPr>
      </p:pic>
      <p:pic>
        <p:nvPicPr>
          <p:cNvPr id="1026" name="Picture 2" descr="APL">
            <a:extLst>
              <a:ext uri="{FF2B5EF4-FFF2-40B4-BE49-F238E27FC236}">
                <a16:creationId xmlns:a16="http://schemas.microsoft.com/office/drawing/2014/main" id="{2B9ABDED-155C-892E-B2BB-A1110186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11" y="5033841"/>
            <a:ext cx="727675" cy="7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32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9CD34-041C-9953-EBCE-A56C19A93D49}"/>
              </a:ext>
            </a:extLst>
          </p:cNvPr>
          <p:cNvSpPr txBox="1"/>
          <p:nvPr/>
        </p:nvSpPr>
        <p:spPr>
          <a:xfrm>
            <a:off x="0" y="2497976"/>
            <a:ext cx="12192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Workflow when creating maps</a:t>
            </a: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W00" panose="020B0503020202020204" pitchFamily="34" charset="0"/>
              </a:rPr>
              <a:t>Idea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&gt; Data &gt; Design &gt; Implement &gt; Test &gt; Share</a:t>
            </a: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W00" panose="020B0503020202020204" pitchFamily="34" charset="0"/>
              </a:rPr>
              <a:t>Examples</a:t>
            </a:r>
            <a:endParaRPr lang="en-GB" sz="2400" i="0" dirty="0">
              <a:solidFill>
                <a:srgbClr val="BC89AF"/>
              </a:solidFill>
              <a:effectLst/>
              <a:latin typeface="Avenir Next W00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2295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E8592B6-BB2C-3F33-E07F-D79BE4EB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14" y="1148493"/>
            <a:ext cx="8995048" cy="5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9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62FAA-4598-47B0-7664-55F95AA21B0E}"/>
              </a:ext>
            </a:extLst>
          </p:cNvPr>
          <p:cNvSpPr txBox="1"/>
          <p:nvPr/>
        </p:nvSpPr>
        <p:spPr>
          <a:xfrm>
            <a:off x="0" y="1924673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Curiosities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14BF6-98A2-62D3-09C6-8510BC5D9248}"/>
              </a:ext>
            </a:extLst>
          </p:cNvPr>
          <p:cNvSpPr txBox="1"/>
          <p:nvPr/>
        </p:nvSpPr>
        <p:spPr>
          <a:xfrm>
            <a:off x="0" y="2651038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where is the highest internet speed connection in the world? How did my city expand in the last 50 years?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DDEE-F8FF-A5D0-2879-5165133615ED}"/>
              </a:ext>
            </a:extLst>
          </p:cNvPr>
          <p:cNvSpPr txBox="1"/>
          <p:nvPr/>
        </p:nvSpPr>
        <p:spPr>
          <a:xfrm>
            <a:off x="0" y="3528546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Inspiration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828A4-41A5-707C-0FCE-C5E0785006F0}"/>
              </a:ext>
            </a:extLst>
          </p:cNvPr>
          <p:cNvSpPr txBox="1"/>
          <p:nvPr/>
        </p:nvSpPr>
        <p:spPr>
          <a:xfrm>
            <a:off x="0" y="425491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a map you saw in a book or in a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524DC-1466-57ED-A921-963A50EC5293}"/>
              </a:ext>
            </a:extLst>
          </p:cNvPr>
          <p:cNvSpPr txBox="1"/>
          <p:nvPr/>
        </p:nvSpPr>
        <p:spPr>
          <a:xfrm>
            <a:off x="-1524" y="5100446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Personal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6533-ADA0-FD1E-1439-3D0F2BB9489C}"/>
              </a:ext>
            </a:extLst>
          </p:cNvPr>
          <p:cNvSpPr txBox="1"/>
          <p:nvPr/>
        </p:nvSpPr>
        <p:spPr>
          <a:xfrm>
            <a:off x="-1524" y="582681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track my route to work/university, map my holiday</a:t>
            </a:r>
          </a:p>
        </p:txBody>
      </p:sp>
    </p:spTree>
    <p:extLst>
      <p:ext uri="{BB962C8B-B14F-4D97-AF65-F5344CB8AC3E}">
        <p14:creationId xmlns:p14="http://schemas.microsoft.com/office/powerpoint/2010/main" val="411313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Data search and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14BF6-98A2-62D3-09C6-8510BC5D9248}"/>
              </a:ext>
            </a:extLst>
          </p:cNvPr>
          <p:cNvSpPr txBox="1"/>
          <p:nvPr/>
        </p:nvSpPr>
        <p:spPr>
          <a:xfrm>
            <a:off x="0" y="1843460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Get data from open data portals/parse it from websites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828A4-41A5-707C-0FCE-C5E0785006F0}"/>
              </a:ext>
            </a:extLst>
          </p:cNvPr>
          <p:cNvSpPr txBox="1"/>
          <p:nvPr/>
        </p:nvSpPr>
        <p:spPr>
          <a:xfrm>
            <a:off x="0" y="514556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Explore data in ArcGIS Pro, QGIS, Excel, R, ArcGIS Online,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Mapbox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 Studio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39398D-F84A-C3E0-A32D-E2EB8D1A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38" y="2540608"/>
            <a:ext cx="7772400" cy="22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2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Sketch your ideas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C988B12-CBC8-86CD-628C-B3532792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690" y="1488748"/>
            <a:ext cx="6918008" cy="51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Mapping libraries</a:t>
            </a:r>
          </a:p>
        </p:txBody>
      </p:sp>
      <p:sp>
        <p:nvSpPr>
          <p:cNvPr id="3" name="ArcGIS API for JavaScript">
            <a:extLst>
              <a:ext uri="{FF2B5EF4-FFF2-40B4-BE49-F238E27FC236}">
                <a16:creationId xmlns:a16="http://schemas.microsoft.com/office/drawing/2014/main" id="{BECB259D-FBC6-29D4-DC47-9FC6A02D153B}"/>
              </a:ext>
            </a:extLst>
          </p:cNvPr>
          <p:cNvSpPr txBox="1"/>
          <p:nvPr/>
        </p:nvSpPr>
        <p:spPr>
          <a:xfrm>
            <a:off x="4684357" y="2025638"/>
            <a:ext cx="294247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ArcGIS API for JavaScript</a:t>
            </a:r>
          </a:p>
        </p:txBody>
      </p:sp>
      <p:grpSp>
        <p:nvGrpSpPr>
          <p:cNvPr id="4" name="Google Shape;2218;p41">
            <a:extLst>
              <a:ext uri="{FF2B5EF4-FFF2-40B4-BE49-F238E27FC236}">
                <a16:creationId xmlns:a16="http://schemas.microsoft.com/office/drawing/2014/main" id="{E4076F7C-FF9D-37D8-775B-07A0D2000CAA}"/>
              </a:ext>
            </a:extLst>
          </p:cNvPr>
          <p:cNvGrpSpPr/>
          <p:nvPr/>
        </p:nvGrpSpPr>
        <p:grpSpPr>
          <a:xfrm>
            <a:off x="4293008" y="1989503"/>
            <a:ext cx="334744" cy="334744"/>
            <a:chOff x="1855667" y="1772729"/>
            <a:chExt cx="334744" cy="334744"/>
          </a:xfrm>
        </p:grpSpPr>
        <p:sp>
          <p:nvSpPr>
            <p:cNvPr id="5" name="Google Shape;2219;p41">
              <a:extLst>
                <a:ext uri="{FF2B5EF4-FFF2-40B4-BE49-F238E27FC236}">
                  <a16:creationId xmlns:a16="http://schemas.microsoft.com/office/drawing/2014/main" id="{7994FB71-9A9F-3EBD-D8FD-B4EF09672AF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" name="Google Shape;2220;p41">
              <a:extLst>
                <a:ext uri="{FF2B5EF4-FFF2-40B4-BE49-F238E27FC236}">
                  <a16:creationId xmlns:a16="http://schemas.microsoft.com/office/drawing/2014/main" id="{62FD1207-E43A-0981-A74E-FFC443160BA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8" name="ArcGIS API for JavaScript">
            <a:extLst>
              <a:ext uri="{FF2B5EF4-FFF2-40B4-BE49-F238E27FC236}">
                <a16:creationId xmlns:a16="http://schemas.microsoft.com/office/drawing/2014/main" id="{4FD4379B-1F1C-0470-91A5-4377C2BC4E14}"/>
              </a:ext>
            </a:extLst>
          </p:cNvPr>
          <p:cNvSpPr txBox="1"/>
          <p:nvPr/>
        </p:nvSpPr>
        <p:spPr>
          <a:xfrm>
            <a:off x="9608737" y="2165587"/>
            <a:ext cx="16616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Mapbox</a:t>
            </a:r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 GL JS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9" name="Google Shape;2218;p41">
            <a:extLst>
              <a:ext uri="{FF2B5EF4-FFF2-40B4-BE49-F238E27FC236}">
                <a16:creationId xmlns:a16="http://schemas.microsoft.com/office/drawing/2014/main" id="{723E33BD-3A20-6266-2ADD-9CA5B9AE9905}"/>
              </a:ext>
            </a:extLst>
          </p:cNvPr>
          <p:cNvGrpSpPr/>
          <p:nvPr/>
        </p:nvGrpSpPr>
        <p:grpSpPr>
          <a:xfrm>
            <a:off x="9217388" y="2129452"/>
            <a:ext cx="334744" cy="334744"/>
            <a:chOff x="1855667" y="1772729"/>
            <a:chExt cx="334744" cy="334744"/>
          </a:xfrm>
        </p:grpSpPr>
        <p:sp>
          <p:nvSpPr>
            <p:cNvPr id="10" name="Google Shape;2219;p41">
              <a:extLst>
                <a:ext uri="{FF2B5EF4-FFF2-40B4-BE49-F238E27FC236}">
                  <a16:creationId xmlns:a16="http://schemas.microsoft.com/office/drawing/2014/main" id="{2EEB8E05-8ED7-790B-62CC-C203DE25C2CB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1" name="Google Shape;2220;p41">
              <a:extLst>
                <a:ext uri="{FF2B5EF4-FFF2-40B4-BE49-F238E27FC236}">
                  <a16:creationId xmlns:a16="http://schemas.microsoft.com/office/drawing/2014/main" id="{DC5EB923-C4EB-33EB-97EC-EF242193FD45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2" name="ArcGIS API for JavaScript">
            <a:extLst>
              <a:ext uri="{FF2B5EF4-FFF2-40B4-BE49-F238E27FC236}">
                <a16:creationId xmlns:a16="http://schemas.microsoft.com/office/drawing/2014/main" id="{E45175B1-7D60-7014-A334-0C7470DA5B6F}"/>
              </a:ext>
            </a:extLst>
          </p:cNvPr>
          <p:cNvSpPr txBox="1"/>
          <p:nvPr/>
        </p:nvSpPr>
        <p:spPr>
          <a:xfrm>
            <a:off x="1991410" y="3298395"/>
            <a:ext cx="4734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D3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13" name="Google Shape;2218;p41">
            <a:extLst>
              <a:ext uri="{FF2B5EF4-FFF2-40B4-BE49-F238E27FC236}">
                <a16:creationId xmlns:a16="http://schemas.microsoft.com/office/drawing/2014/main" id="{62CD5C16-2FBA-431E-A292-DB82DD70CD17}"/>
              </a:ext>
            </a:extLst>
          </p:cNvPr>
          <p:cNvGrpSpPr/>
          <p:nvPr/>
        </p:nvGrpSpPr>
        <p:grpSpPr>
          <a:xfrm>
            <a:off x="4093077" y="3123286"/>
            <a:ext cx="334744" cy="334744"/>
            <a:chOff x="1855667" y="1772729"/>
            <a:chExt cx="334744" cy="334744"/>
          </a:xfrm>
        </p:grpSpPr>
        <p:sp>
          <p:nvSpPr>
            <p:cNvPr id="14" name="Google Shape;2219;p41">
              <a:extLst>
                <a:ext uri="{FF2B5EF4-FFF2-40B4-BE49-F238E27FC236}">
                  <a16:creationId xmlns:a16="http://schemas.microsoft.com/office/drawing/2014/main" id="{C2AE586F-1231-4D00-9400-4DECD6190F95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" name="Google Shape;2220;p41">
              <a:extLst>
                <a:ext uri="{FF2B5EF4-FFF2-40B4-BE49-F238E27FC236}">
                  <a16:creationId xmlns:a16="http://schemas.microsoft.com/office/drawing/2014/main" id="{009EE089-5942-8A9C-8C53-487E108E87B1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6" name="Google Shape;2227;p41">
            <a:extLst>
              <a:ext uri="{FF2B5EF4-FFF2-40B4-BE49-F238E27FC236}">
                <a16:creationId xmlns:a16="http://schemas.microsoft.com/office/drawing/2014/main" id="{E4D9C192-BA01-0866-60F1-C6496973ACCC}"/>
              </a:ext>
            </a:extLst>
          </p:cNvPr>
          <p:cNvGrpSpPr/>
          <p:nvPr/>
        </p:nvGrpSpPr>
        <p:grpSpPr>
          <a:xfrm rot="10800000">
            <a:off x="1530732" y="3221256"/>
            <a:ext cx="473400" cy="473400"/>
            <a:chOff x="6880814" y="3576300"/>
            <a:chExt cx="473400" cy="473400"/>
          </a:xfrm>
        </p:grpSpPr>
        <p:sp>
          <p:nvSpPr>
            <p:cNvPr id="17" name="Google Shape;2228;p41">
              <a:extLst>
                <a:ext uri="{FF2B5EF4-FFF2-40B4-BE49-F238E27FC236}">
                  <a16:creationId xmlns:a16="http://schemas.microsoft.com/office/drawing/2014/main" id="{9FC04C1F-E063-D7E7-B86D-BF324EEA3B9D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8" name="Google Shape;2229;p41">
              <a:extLst>
                <a:ext uri="{FF2B5EF4-FFF2-40B4-BE49-F238E27FC236}">
                  <a16:creationId xmlns:a16="http://schemas.microsoft.com/office/drawing/2014/main" id="{B2DD6F71-60CE-3016-B6EA-374EF26CD37B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9" name="ArcGIS API for JavaScript">
            <a:extLst>
              <a:ext uri="{FF2B5EF4-FFF2-40B4-BE49-F238E27FC236}">
                <a16:creationId xmlns:a16="http://schemas.microsoft.com/office/drawing/2014/main" id="{CC8A289E-9E90-44BF-25DF-B34F624CAF0D}"/>
              </a:ext>
            </a:extLst>
          </p:cNvPr>
          <p:cNvSpPr txBox="1"/>
          <p:nvPr/>
        </p:nvSpPr>
        <p:spPr>
          <a:xfrm>
            <a:off x="4471706" y="3154588"/>
            <a:ext cx="91787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deck.gl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sp>
        <p:nvSpPr>
          <p:cNvPr id="20" name="ArcGIS API for JavaScript">
            <a:extLst>
              <a:ext uri="{FF2B5EF4-FFF2-40B4-BE49-F238E27FC236}">
                <a16:creationId xmlns:a16="http://schemas.microsoft.com/office/drawing/2014/main" id="{E5447F69-C25B-396A-2D01-A0671B8A4976}"/>
              </a:ext>
            </a:extLst>
          </p:cNvPr>
          <p:cNvSpPr txBox="1"/>
          <p:nvPr/>
        </p:nvSpPr>
        <p:spPr>
          <a:xfrm>
            <a:off x="9912487" y="3404926"/>
            <a:ext cx="16616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ThreeJS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21" name="Google Shape;2227;p41">
            <a:extLst>
              <a:ext uri="{FF2B5EF4-FFF2-40B4-BE49-F238E27FC236}">
                <a16:creationId xmlns:a16="http://schemas.microsoft.com/office/drawing/2014/main" id="{A7BC06E0-3CD5-2B5F-FD1F-877D6FB29AC7}"/>
              </a:ext>
            </a:extLst>
          </p:cNvPr>
          <p:cNvGrpSpPr/>
          <p:nvPr/>
        </p:nvGrpSpPr>
        <p:grpSpPr>
          <a:xfrm rot="10800000">
            <a:off x="9451810" y="3327787"/>
            <a:ext cx="473400" cy="473400"/>
            <a:chOff x="6880814" y="3576300"/>
            <a:chExt cx="473400" cy="473400"/>
          </a:xfrm>
        </p:grpSpPr>
        <p:sp>
          <p:nvSpPr>
            <p:cNvPr id="22" name="Google Shape;2228;p41">
              <a:extLst>
                <a:ext uri="{FF2B5EF4-FFF2-40B4-BE49-F238E27FC236}">
                  <a16:creationId xmlns:a16="http://schemas.microsoft.com/office/drawing/2014/main" id="{AFD00A3E-8CE5-DFC3-7116-D899C216810E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" name="Google Shape;2229;p41">
              <a:extLst>
                <a:ext uri="{FF2B5EF4-FFF2-40B4-BE49-F238E27FC236}">
                  <a16:creationId xmlns:a16="http://schemas.microsoft.com/office/drawing/2014/main" id="{DF2BAD0A-08F8-3A93-2ABB-4D606965729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4" name="Google Shape;2218;p41">
            <a:extLst>
              <a:ext uri="{FF2B5EF4-FFF2-40B4-BE49-F238E27FC236}">
                <a16:creationId xmlns:a16="http://schemas.microsoft.com/office/drawing/2014/main" id="{995E4750-47BF-1F1F-7E76-607C1BB90773}"/>
              </a:ext>
            </a:extLst>
          </p:cNvPr>
          <p:cNvGrpSpPr/>
          <p:nvPr/>
        </p:nvGrpSpPr>
        <p:grpSpPr>
          <a:xfrm>
            <a:off x="6506053" y="3895031"/>
            <a:ext cx="334744" cy="334744"/>
            <a:chOff x="1855667" y="1772729"/>
            <a:chExt cx="334744" cy="334744"/>
          </a:xfrm>
        </p:grpSpPr>
        <p:sp>
          <p:nvSpPr>
            <p:cNvPr id="25" name="Google Shape;2219;p41">
              <a:extLst>
                <a:ext uri="{FF2B5EF4-FFF2-40B4-BE49-F238E27FC236}">
                  <a16:creationId xmlns:a16="http://schemas.microsoft.com/office/drawing/2014/main" id="{9CA30542-285C-4283-A930-E5971E5F4A6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6" name="Google Shape;2220;p41">
              <a:extLst>
                <a:ext uri="{FF2B5EF4-FFF2-40B4-BE49-F238E27FC236}">
                  <a16:creationId xmlns:a16="http://schemas.microsoft.com/office/drawing/2014/main" id="{F5E1D9AB-9F60-A0B6-1C07-A1A0C5F80681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7" name="ArcGIS API for JavaScript">
            <a:extLst>
              <a:ext uri="{FF2B5EF4-FFF2-40B4-BE49-F238E27FC236}">
                <a16:creationId xmlns:a16="http://schemas.microsoft.com/office/drawing/2014/main" id="{8261FA40-733E-AB61-2D8D-046B05A74145}"/>
              </a:ext>
            </a:extLst>
          </p:cNvPr>
          <p:cNvSpPr txBox="1"/>
          <p:nvPr/>
        </p:nvSpPr>
        <p:spPr>
          <a:xfrm>
            <a:off x="6884682" y="3926333"/>
            <a:ext cx="14452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OpenLayers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28" name="Google Shape;2218;p41">
            <a:extLst>
              <a:ext uri="{FF2B5EF4-FFF2-40B4-BE49-F238E27FC236}">
                <a16:creationId xmlns:a16="http://schemas.microsoft.com/office/drawing/2014/main" id="{4715AEAB-7F3A-9326-B76B-8720C193513C}"/>
              </a:ext>
            </a:extLst>
          </p:cNvPr>
          <p:cNvGrpSpPr/>
          <p:nvPr/>
        </p:nvGrpSpPr>
        <p:grpSpPr>
          <a:xfrm>
            <a:off x="7057802" y="2803699"/>
            <a:ext cx="334744" cy="334744"/>
            <a:chOff x="1855667" y="1772729"/>
            <a:chExt cx="334744" cy="334744"/>
          </a:xfrm>
        </p:grpSpPr>
        <p:sp>
          <p:nvSpPr>
            <p:cNvPr id="29" name="Google Shape;2219;p41">
              <a:extLst>
                <a:ext uri="{FF2B5EF4-FFF2-40B4-BE49-F238E27FC236}">
                  <a16:creationId xmlns:a16="http://schemas.microsoft.com/office/drawing/2014/main" id="{ABF45F86-434F-31B3-0AC4-89148B58FBC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0" name="Google Shape;2220;p41">
              <a:extLst>
                <a:ext uri="{FF2B5EF4-FFF2-40B4-BE49-F238E27FC236}">
                  <a16:creationId xmlns:a16="http://schemas.microsoft.com/office/drawing/2014/main" id="{DBCBC57F-079B-F10D-644D-B853F70B693D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1" name="ArcGIS API for JavaScript">
            <a:extLst>
              <a:ext uri="{FF2B5EF4-FFF2-40B4-BE49-F238E27FC236}">
                <a16:creationId xmlns:a16="http://schemas.microsoft.com/office/drawing/2014/main" id="{1C39B685-BED9-EB3C-B37A-EC0A3ACA3323}"/>
              </a:ext>
            </a:extLst>
          </p:cNvPr>
          <p:cNvSpPr txBox="1"/>
          <p:nvPr/>
        </p:nvSpPr>
        <p:spPr>
          <a:xfrm>
            <a:off x="7436431" y="2835001"/>
            <a:ext cx="11743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CesiumJS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32" name="Google Shape;2218;p41">
            <a:extLst>
              <a:ext uri="{FF2B5EF4-FFF2-40B4-BE49-F238E27FC236}">
                <a16:creationId xmlns:a16="http://schemas.microsoft.com/office/drawing/2014/main" id="{CBC871E8-0BE2-21EC-0BC3-A11979939FF8}"/>
              </a:ext>
            </a:extLst>
          </p:cNvPr>
          <p:cNvGrpSpPr/>
          <p:nvPr/>
        </p:nvGrpSpPr>
        <p:grpSpPr>
          <a:xfrm>
            <a:off x="622349" y="4394313"/>
            <a:ext cx="334744" cy="334744"/>
            <a:chOff x="1855667" y="1772729"/>
            <a:chExt cx="334744" cy="334744"/>
          </a:xfrm>
        </p:grpSpPr>
        <p:sp>
          <p:nvSpPr>
            <p:cNvPr id="33" name="Google Shape;2219;p41">
              <a:extLst>
                <a:ext uri="{FF2B5EF4-FFF2-40B4-BE49-F238E27FC236}">
                  <a16:creationId xmlns:a16="http://schemas.microsoft.com/office/drawing/2014/main" id="{7D7C7824-C4B0-B349-C7A6-6449E778094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4" name="Google Shape;2220;p41">
              <a:extLst>
                <a:ext uri="{FF2B5EF4-FFF2-40B4-BE49-F238E27FC236}">
                  <a16:creationId xmlns:a16="http://schemas.microsoft.com/office/drawing/2014/main" id="{3E243A96-A217-8F73-9078-1B8925D65340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5" name="ArcGIS API for JavaScript">
            <a:extLst>
              <a:ext uri="{FF2B5EF4-FFF2-40B4-BE49-F238E27FC236}">
                <a16:creationId xmlns:a16="http://schemas.microsoft.com/office/drawing/2014/main" id="{8559FA3D-46E6-42BD-A285-4D0F683C64F2}"/>
              </a:ext>
            </a:extLst>
          </p:cNvPr>
          <p:cNvSpPr txBox="1"/>
          <p:nvPr/>
        </p:nvSpPr>
        <p:spPr>
          <a:xfrm>
            <a:off x="1000978" y="4425615"/>
            <a:ext cx="51546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Google Maps Platform – Maps JavaScript API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36" name="Google Shape;2218;p41">
            <a:extLst>
              <a:ext uri="{FF2B5EF4-FFF2-40B4-BE49-F238E27FC236}">
                <a16:creationId xmlns:a16="http://schemas.microsoft.com/office/drawing/2014/main" id="{293DCFB2-FF8A-2204-9A4A-8F12143AE54C}"/>
              </a:ext>
            </a:extLst>
          </p:cNvPr>
          <p:cNvGrpSpPr/>
          <p:nvPr/>
        </p:nvGrpSpPr>
        <p:grpSpPr>
          <a:xfrm>
            <a:off x="1321753" y="1934869"/>
            <a:ext cx="334744" cy="334744"/>
            <a:chOff x="1855667" y="1772729"/>
            <a:chExt cx="334744" cy="334744"/>
          </a:xfrm>
        </p:grpSpPr>
        <p:sp>
          <p:nvSpPr>
            <p:cNvPr id="37" name="Google Shape;2219;p41">
              <a:extLst>
                <a:ext uri="{FF2B5EF4-FFF2-40B4-BE49-F238E27FC236}">
                  <a16:creationId xmlns:a16="http://schemas.microsoft.com/office/drawing/2014/main" id="{33896960-C679-5630-20B7-65E4B24CED6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8" name="Google Shape;2220;p41">
              <a:extLst>
                <a:ext uri="{FF2B5EF4-FFF2-40B4-BE49-F238E27FC236}">
                  <a16:creationId xmlns:a16="http://schemas.microsoft.com/office/drawing/2014/main" id="{59E35EAF-AEC5-67C5-695F-5D931AFDFC9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9" name="ArcGIS API for JavaScript">
            <a:extLst>
              <a:ext uri="{FF2B5EF4-FFF2-40B4-BE49-F238E27FC236}">
                <a16:creationId xmlns:a16="http://schemas.microsoft.com/office/drawing/2014/main" id="{EA33603A-1C76-2B27-076E-5D2E47EA7815}"/>
              </a:ext>
            </a:extLst>
          </p:cNvPr>
          <p:cNvSpPr txBox="1"/>
          <p:nvPr/>
        </p:nvSpPr>
        <p:spPr>
          <a:xfrm>
            <a:off x="1700382" y="1966171"/>
            <a:ext cx="8826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Leaflet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0" name="Google Shape;2218;p41">
            <a:extLst>
              <a:ext uri="{FF2B5EF4-FFF2-40B4-BE49-F238E27FC236}">
                <a16:creationId xmlns:a16="http://schemas.microsoft.com/office/drawing/2014/main" id="{F382E4DC-4CEF-4D4A-FD44-6DB4B58D1522}"/>
              </a:ext>
            </a:extLst>
          </p:cNvPr>
          <p:cNvGrpSpPr/>
          <p:nvPr/>
        </p:nvGrpSpPr>
        <p:grpSpPr>
          <a:xfrm>
            <a:off x="7248198" y="4782242"/>
            <a:ext cx="334744" cy="334744"/>
            <a:chOff x="1855667" y="1772729"/>
            <a:chExt cx="334744" cy="334744"/>
          </a:xfrm>
        </p:grpSpPr>
        <p:sp>
          <p:nvSpPr>
            <p:cNvPr id="41" name="Google Shape;2219;p41">
              <a:extLst>
                <a:ext uri="{FF2B5EF4-FFF2-40B4-BE49-F238E27FC236}">
                  <a16:creationId xmlns:a16="http://schemas.microsoft.com/office/drawing/2014/main" id="{9A7DD1EF-5638-ED8C-723B-3E8D3B9F0584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" name="Google Shape;2220;p41">
              <a:extLst>
                <a:ext uri="{FF2B5EF4-FFF2-40B4-BE49-F238E27FC236}">
                  <a16:creationId xmlns:a16="http://schemas.microsoft.com/office/drawing/2014/main" id="{2C8A9167-A802-8A67-AC9C-EACAE9ACBF4B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3" name="ArcGIS API for JavaScript">
            <a:extLst>
              <a:ext uri="{FF2B5EF4-FFF2-40B4-BE49-F238E27FC236}">
                <a16:creationId xmlns:a16="http://schemas.microsoft.com/office/drawing/2014/main" id="{82F5D247-F1A1-DE8D-A58D-675C944C91BC}"/>
              </a:ext>
            </a:extLst>
          </p:cNvPr>
          <p:cNvSpPr txBox="1"/>
          <p:nvPr/>
        </p:nvSpPr>
        <p:spPr>
          <a:xfrm>
            <a:off x="7626827" y="4813544"/>
            <a:ext cx="34746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HERE Maps API for JavaScript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4" name="Google Shape;2218;p41">
            <a:extLst>
              <a:ext uri="{FF2B5EF4-FFF2-40B4-BE49-F238E27FC236}">
                <a16:creationId xmlns:a16="http://schemas.microsoft.com/office/drawing/2014/main" id="{8CAD8CF3-C500-09CF-E913-5CEC6C2EE93C}"/>
              </a:ext>
            </a:extLst>
          </p:cNvPr>
          <p:cNvGrpSpPr/>
          <p:nvPr/>
        </p:nvGrpSpPr>
        <p:grpSpPr>
          <a:xfrm>
            <a:off x="4469192" y="6354475"/>
            <a:ext cx="334744" cy="334744"/>
            <a:chOff x="1855667" y="1772729"/>
            <a:chExt cx="334744" cy="334744"/>
          </a:xfrm>
        </p:grpSpPr>
        <p:sp>
          <p:nvSpPr>
            <p:cNvPr id="45" name="Google Shape;2219;p41">
              <a:extLst>
                <a:ext uri="{FF2B5EF4-FFF2-40B4-BE49-F238E27FC236}">
                  <a16:creationId xmlns:a16="http://schemas.microsoft.com/office/drawing/2014/main" id="{35408B2F-6AEF-B883-9797-3E0D2EBEEC8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6" name="Google Shape;2220;p41">
              <a:extLst>
                <a:ext uri="{FF2B5EF4-FFF2-40B4-BE49-F238E27FC236}">
                  <a16:creationId xmlns:a16="http://schemas.microsoft.com/office/drawing/2014/main" id="{66AF71B3-8F34-D70B-D1C6-15DEF005435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7" name="ArcGIS API for JavaScript">
            <a:extLst>
              <a:ext uri="{FF2B5EF4-FFF2-40B4-BE49-F238E27FC236}">
                <a16:creationId xmlns:a16="http://schemas.microsoft.com/office/drawing/2014/main" id="{8ECCE519-E99F-1D88-9663-B632706E36E3}"/>
              </a:ext>
            </a:extLst>
          </p:cNvPr>
          <p:cNvSpPr txBox="1"/>
          <p:nvPr/>
        </p:nvSpPr>
        <p:spPr>
          <a:xfrm>
            <a:off x="4847821" y="6385777"/>
            <a:ext cx="202074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Mapping specific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8" name="Google Shape;2227;p41">
            <a:extLst>
              <a:ext uri="{FF2B5EF4-FFF2-40B4-BE49-F238E27FC236}">
                <a16:creationId xmlns:a16="http://schemas.microsoft.com/office/drawing/2014/main" id="{8BC16879-A4E0-5753-4FF7-8AA0729037B5}"/>
              </a:ext>
            </a:extLst>
          </p:cNvPr>
          <p:cNvGrpSpPr/>
          <p:nvPr/>
        </p:nvGrpSpPr>
        <p:grpSpPr>
          <a:xfrm rot="10800000">
            <a:off x="67200" y="6295849"/>
            <a:ext cx="473400" cy="473400"/>
            <a:chOff x="6880814" y="3576300"/>
            <a:chExt cx="473400" cy="473400"/>
          </a:xfrm>
        </p:grpSpPr>
        <p:sp>
          <p:nvSpPr>
            <p:cNvPr id="49" name="Google Shape;2228;p41">
              <a:extLst>
                <a:ext uri="{FF2B5EF4-FFF2-40B4-BE49-F238E27FC236}">
                  <a16:creationId xmlns:a16="http://schemas.microsoft.com/office/drawing/2014/main" id="{07D7EA1D-39F3-8DA4-C98A-460E32E98B23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50" name="Google Shape;2229;p41">
              <a:extLst>
                <a:ext uri="{FF2B5EF4-FFF2-40B4-BE49-F238E27FC236}">
                  <a16:creationId xmlns:a16="http://schemas.microsoft.com/office/drawing/2014/main" id="{041F4FCD-2BD5-794E-B19E-5DDFDA19652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51" name="ArcGIS API for JavaScript">
            <a:extLst>
              <a:ext uri="{FF2B5EF4-FFF2-40B4-BE49-F238E27FC236}">
                <a16:creationId xmlns:a16="http://schemas.microsoft.com/office/drawing/2014/main" id="{E9289DC3-B7DE-CFBB-D648-23A8DA8953AC}"/>
              </a:ext>
            </a:extLst>
          </p:cNvPr>
          <p:cNvSpPr txBox="1"/>
          <p:nvPr/>
        </p:nvSpPr>
        <p:spPr>
          <a:xfrm>
            <a:off x="565115" y="6385777"/>
            <a:ext cx="367458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General visualization purpose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039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622</Words>
  <Application>Microsoft Office PowerPoint</Application>
  <PresentationFormat>Widescreen</PresentationFormat>
  <Paragraphs>99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Avenir Book</vt:lpstr>
      <vt:lpstr>Avenir Next W00</vt:lpstr>
      <vt:lpstr>Calibri</vt:lpstr>
      <vt:lpstr>Calibri Light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Raluca Nicola</dc:creator>
  <cp:lastModifiedBy>Raluca Nicola</cp:lastModifiedBy>
  <cp:revision>11</cp:revision>
  <dcterms:created xsi:type="dcterms:W3CDTF">2022-09-28T14:30:45Z</dcterms:created>
  <dcterms:modified xsi:type="dcterms:W3CDTF">2023-09-20T11:54:13Z</dcterms:modified>
</cp:coreProperties>
</file>